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13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85559-0413-EC4A-B9C9-831F4EBF0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16AE1-A141-0E4E-8022-7DFF25B75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EEE64-A292-1846-A3DE-3BE8C716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B2854-BFA8-DD42-9D30-16BAA3FA6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28B25-CADB-F048-A36D-2A32AC0C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76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79C7E-5BE5-E44E-9D38-1D19AD7B0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701F47-B146-5948-A4C6-FA811FB58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D359D-868E-3E4A-9DB7-0B53C5B44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62D0C-912D-F048-B7EE-CC7C115E0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B1D32-2DE4-F24F-8A03-EAE34EC9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0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AEAA6-F3F9-BF43-9416-0530B2FA35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D0C3C8-BA5C-B149-87D6-C16316E72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D93B7-9600-C144-AD2A-8145D855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4318E-BF44-534E-932A-2C52CF446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C33F9-5825-E543-AFA2-FAFC87F24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F314-38B0-6C4E-AE19-C92AE4517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94560-AD60-E449-8382-A03F79A54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6739C-D12E-ED46-A550-F8E8EEA6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4B65A-917A-BE4F-A7BA-F0D70603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AEEC8-4D84-E94F-AB1B-2B14A7A5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70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6BBF9-8C96-4242-8A1D-13F3733F8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CD734B-7F12-0B4C-9979-02CBEA9C0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8A105-052D-1147-BD1F-E5BAD90BE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87AC8-463B-5342-9BF6-B82B909AE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44775-24A1-C842-86E4-1EFEB459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66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3D1A0-ADC2-3C43-B6EF-931DECDB9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79E11-A770-C94B-A03C-48936D198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AEC16-F872-F24B-928B-71DE21552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01833-48F8-314F-BD0A-99C26F629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EBA1B7-06DE-0543-AC2B-7A0C6EEBF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7002C-8A04-5541-BE8C-8DAAD08AF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6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272FF-16DB-C94A-BE99-8E743E49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C9854-6140-1D4C-A223-059417325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08B610-49F6-1D49-823F-A7A0C62A9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88FBA-4D43-6447-8185-307EF7ACF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082A74-32DF-D644-BEDC-3ADE8969CD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46B559-E674-2244-AB3B-7F5316798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4B47FE-3E3B-1B46-AEBB-E51989923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17CB9F-1826-5048-B73C-803CFB33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5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0334C-D886-6D49-9EBF-8E23988B3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29FB1D-2E81-A741-B821-A27D08187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65DF0-F199-4448-AC59-DA5E6B27E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8E52F-6A21-0F4E-AF97-679EEC63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21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D75AEC-E38C-F244-B897-3338A5C1D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235BD-566D-FE4B-ACA4-05C0D614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0DA0E-E96E-5E45-B0A3-21C2791DF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45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8D239-8B1C-1A47-B27B-6FA12FE15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F32E2-E549-3845-8C8D-14F1F7A1C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EF2095-0B4E-C542-843A-E7D17568D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5F0E4-E9DB-4943-900B-97526395C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9EEFD-5CFD-FF40-94F2-FAFD380F4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6E140-7A55-B342-AC3E-2F93D07AD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5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98DBB-1904-5240-943B-45F1FEA18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DF17C9-6BB6-644B-95A7-74E769A4F8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DD017-25AC-F340-9233-1C73DD474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D252B-D9E9-044E-87AC-3514E9DC5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EC4D7-0F6F-FB40-8A40-DB93F6D72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282E94-595D-B14D-9E28-D2E45340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49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21E7C3-28D3-7D46-B6FE-0CF3F06E0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6DDB35-44C1-B84A-9AC0-E9DA39BCC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3E4E-385E-5D46-B782-381E2B17C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300E8-076E-D54B-ABB6-31D217BC276E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58F3F-5B98-A841-9829-F819B3842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5A5CE-CA02-5C43-A0BB-764A9CF29B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735B6-1992-284F-906F-6A85EDAE6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1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89A8A0-0999-1549-8A48-1A1D1AF00DEF}"/>
              </a:ext>
            </a:extLst>
          </p:cNvPr>
          <p:cNvSpPr/>
          <p:nvPr/>
        </p:nvSpPr>
        <p:spPr>
          <a:xfrm>
            <a:off x="2968047" y="685799"/>
            <a:ext cx="923293" cy="5769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Risk Indicators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618FCE-62BA-5E49-BD9F-EC4E441F5674}"/>
              </a:ext>
            </a:extLst>
          </p:cNvPr>
          <p:cNvSpPr/>
          <p:nvPr/>
        </p:nvSpPr>
        <p:spPr>
          <a:xfrm>
            <a:off x="5832254" y="2462745"/>
            <a:ext cx="1235955" cy="849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100" b="1" dirty="0"/>
              <a:t>Summary of Impairments and Existing Supports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18029D-6ED3-594E-8977-2F3850EF6E6E}"/>
              </a:ext>
            </a:extLst>
          </p:cNvPr>
          <p:cNvSpPr/>
          <p:nvPr/>
        </p:nvSpPr>
        <p:spPr>
          <a:xfrm>
            <a:off x="7312711" y="2191288"/>
            <a:ext cx="1676400" cy="13797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100" b="1" u="sng" dirty="0"/>
              <a:t>Interventions</a:t>
            </a:r>
          </a:p>
          <a:p>
            <a:pPr marL="173038" indent="-173038">
              <a:buFont typeface="Wingdings" pitchFamily="2" charset="2"/>
              <a:buChar char="§"/>
            </a:pPr>
            <a:r>
              <a:rPr lang="en-US" sz="1100" dirty="0"/>
              <a:t>Medical</a:t>
            </a:r>
          </a:p>
          <a:p>
            <a:pPr marL="173038" indent="-173038">
              <a:buFont typeface="Wingdings" pitchFamily="2" charset="2"/>
              <a:buChar char="§"/>
            </a:pPr>
            <a:r>
              <a:rPr lang="en-US" sz="1100" dirty="0"/>
              <a:t>Environmental</a:t>
            </a:r>
          </a:p>
          <a:p>
            <a:pPr marL="173038" indent="-173038">
              <a:buFont typeface="Wingdings" pitchFamily="2" charset="2"/>
              <a:buChar char="§"/>
            </a:pPr>
            <a:r>
              <a:rPr lang="en-US" sz="1100" dirty="0"/>
              <a:t>Social Support</a:t>
            </a:r>
          </a:p>
          <a:p>
            <a:pPr marL="173038" indent="-173038">
              <a:buFont typeface="Wingdings" pitchFamily="2" charset="2"/>
              <a:buChar char="§"/>
            </a:pPr>
            <a:r>
              <a:rPr lang="en-US" sz="1100" dirty="0"/>
              <a:t>Community Resources</a:t>
            </a:r>
          </a:p>
          <a:p>
            <a:pPr marL="173038" indent="-173038">
              <a:buFont typeface="Wingdings" pitchFamily="2" charset="2"/>
              <a:buChar char="§"/>
            </a:pPr>
            <a:r>
              <a:rPr lang="en-US" sz="1100" dirty="0"/>
              <a:t>Legal Services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CB7C93-AB15-DA43-99BB-43030BBE2E41}"/>
              </a:ext>
            </a:extLst>
          </p:cNvPr>
          <p:cNvSpPr/>
          <p:nvPr/>
        </p:nvSpPr>
        <p:spPr>
          <a:xfrm>
            <a:off x="10392873" y="2532826"/>
            <a:ext cx="692662" cy="696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Follow 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82FDD4-94E5-A84C-B991-2904C32EB56E}"/>
              </a:ext>
            </a:extLst>
          </p:cNvPr>
          <p:cNvSpPr/>
          <p:nvPr/>
        </p:nvSpPr>
        <p:spPr>
          <a:xfrm>
            <a:off x="9233613" y="2407641"/>
            <a:ext cx="914757" cy="947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SAIL in Least Restrictive Setting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8325F6C-748D-034D-9757-4B3E1B63FEA2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429694" y="1091014"/>
            <a:ext cx="0" cy="475909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12E67C-5DC7-2C43-9CAA-285E805BFB9F}"/>
              </a:ext>
            </a:extLst>
          </p:cNvPr>
          <p:cNvCxnSpPr>
            <a:cxnSpLocks/>
            <a:stCxn id="30" idx="3"/>
            <a:endCxn id="6" idx="1"/>
          </p:cNvCxnSpPr>
          <p:nvPr/>
        </p:nvCxnSpPr>
        <p:spPr>
          <a:xfrm>
            <a:off x="5587752" y="2887288"/>
            <a:ext cx="244502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DDB3641-A7E7-1848-98DE-E3D145C49477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7068209" y="2881170"/>
            <a:ext cx="973418" cy="611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9216C98-7FAF-B74E-B8EF-1C26CCBC4D0C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>
            <a:off x="8989111" y="2881170"/>
            <a:ext cx="244502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A8F18DE-A309-E94B-9CF1-33C98C7FF072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 flipV="1">
            <a:off x="10148370" y="2881169"/>
            <a:ext cx="244503" cy="1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7FD73E9D-4917-5D4F-8882-585488396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636" y="1566923"/>
            <a:ext cx="4316116" cy="2640729"/>
          </a:xfrm>
          <a:prstGeom prst="rect">
            <a:avLst/>
          </a:prstGeom>
        </p:spPr>
      </p:pic>
      <p:cxnSp>
        <p:nvCxnSpPr>
          <p:cNvPr id="63" name="Curved Connector 62">
            <a:extLst>
              <a:ext uri="{FF2B5EF4-FFF2-40B4-BE49-F238E27FC236}">
                <a16:creationId xmlns:a16="http://schemas.microsoft.com/office/drawing/2014/main" id="{3729294F-87DB-224E-8824-05B30CAF2C85}"/>
              </a:ext>
            </a:extLst>
          </p:cNvPr>
          <p:cNvCxnSpPr>
            <a:cxnSpLocks/>
            <a:stCxn id="9" idx="0"/>
            <a:endCxn id="7" idx="0"/>
          </p:cNvCxnSpPr>
          <p:nvPr/>
        </p:nvCxnSpPr>
        <p:spPr>
          <a:xfrm rot="16200000" flipV="1">
            <a:off x="9274289" y="1067910"/>
            <a:ext cx="341538" cy="2588293"/>
          </a:xfrm>
          <a:prstGeom prst="curvedConnector3">
            <a:avLst>
              <a:gd name="adj1" fmla="val 214611"/>
            </a:avLst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03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593788E7-F129-E94B-B453-FF5F677219BD}"/>
              </a:ext>
            </a:extLst>
          </p:cNvPr>
          <p:cNvGrpSpPr/>
          <p:nvPr/>
        </p:nvGrpSpPr>
        <p:grpSpPr>
          <a:xfrm>
            <a:off x="2141951" y="1615858"/>
            <a:ext cx="6864263" cy="4158641"/>
            <a:chOff x="2141951" y="1615858"/>
            <a:chExt cx="6864263" cy="4158641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D31CCF2-3393-3849-A24A-8D44CAE7AE77}"/>
                </a:ext>
              </a:extLst>
            </p:cNvPr>
            <p:cNvSpPr/>
            <p:nvPr/>
          </p:nvSpPr>
          <p:spPr>
            <a:xfrm>
              <a:off x="2141951" y="1615858"/>
              <a:ext cx="6864263" cy="41586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Assess Decision-Making and Executive Capacity for SAIL Domains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B82F063-D6BF-E44C-9EED-E0B06E074BD6}"/>
                </a:ext>
              </a:extLst>
            </p:cNvPr>
            <p:cNvGrpSpPr/>
            <p:nvPr/>
          </p:nvGrpSpPr>
          <p:grpSpPr>
            <a:xfrm>
              <a:off x="2284153" y="2330962"/>
              <a:ext cx="6542202" cy="3305750"/>
              <a:chOff x="2284153" y="2330962"/>
              <a:chExt cx="6542202" cy="3305750"/>
            </a:xfrm>
          </p:grpSpPr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63289936-1FE0-7044-9C21-3B03564D65BC}"/>
                  </a:ext>
                </a:extLst>
              </p:cNvPr>
              <p:cNvSpPr/>
              <p:nvPr/>
            </p:nvSpPr>
            <p:spPr>
              <a:xfrm>
                <a:off x="2284153" y="2992081"/>
                <a:ext cx="1512966" cy="849086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Standardized Assessments</a:t>
                </a:r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182F4057-0A16-7C48-84BD-05EA4B0A2415}"/>
                  </a:ext>
                </a:extLst>
              </p:cNvPr>
              <p:cNvSpPr/>
              <p:nvPr/>
            </p:nvSpPr>
            <p:spPr>
              <a:xfrm>
                <a:off x="3858371" y="2330962"/>
                <a:ext cx="1512966" cy="849086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Proxy Reports</a:t>
                </a:r>
              </a:p>
            </p:txBody>
          </p: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1E936BCF-06F7-2E40-8BDF-DB97B4485135}"/>
                  </a:ext>
                </a:extLst>
              </p:cNvPr>
              <p:cNvSpPr/>
              <p:nvPr/>
            </p:nvSpPr>
            <p:spPr>
              <a:xfrm>
                <a:off x="7313389" y="2992081"/>
                <a:ext cx="1512966" cy="849086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Home Evaluation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6AB50B36-1B76-3D46-82C4-DB84E833FED0}"/>
                  </a:ext>
                </a:extLst>
              </p:cNvPr>
              <p:cNvSpPr/>
              <p:nvPr/>
            </p:nvSpPr>
            <p:spPr>
              <a:xfrm>
                <a:off x="5623894" y="2330962"/>
                <a:ext cx="1512966" cy="849086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Clinical Evaluation</a:t>
                </a:r>
              </a:p>
            </p:txBody>
          </p: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E8EE9C81-21A0-D843-8B36-05F5A6876C47}"/>
                  </a:ext>
                </a:extLst>
              </p:cNvPr>
              <p:cNvSpPr/>
              <p:nvPr/>
            </p:nvSpPr>
            <p:spPr>
              <a:xfrm>
                <a:off x="3933172" y="3715907"/>
                <a:ext cx="3244241" cy="1920805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b="1" u="sng" dirty="0">
                    <a:solidFill>
                      <a:sysClr val="windowText" lastClr="000000"/>
                    </a:solidFill>
                  </a:rPr>
                  <a:t>SAIL  Domains</a:t>
                </a:r>
              </a:p>
              <a:p>
                <a:pPr lvl="0" algn="ctr"/>
                <a:r>
                  <a:rPr lang="en-US" dirty="0">
                    <a:solidFill>
                      <a:sysClr val="windowText" lastClr="000000"/>
                    </a:solidFill>
                  </a:rPr>
                  <a:t>Personal Needs &amp; Hygiene</a:t>
                </a:r>
              </a:p>
              <a:p>
                <a:pPr lvl="0" algn="ctr"/>
                <a:r>
                  <a:rPr lang="en-US" dirty="0">
                    <a:solidFill>
                      <a:sysClr val="windowText" lastClr="000000"/>
                    </a:solidFill>
                  </a:rPr>
                  <a:t>Home Environment</a:t>
                </a:r>
              </a:p>
              <a:p>
                <a:pPr lvl="0" algn="ctr"/>
                <a:r>
                  <a:rPr lang="en-US" dirty="0">
                    <a:solidFill>
                      <a:sysClr val="windowText" lastClr="000000"/>
                    </a:solidFill>
                  </a:rPr>
                  <a:t>Healthcare Self-Management</a:t>
                </a:r>
              </a:p>
              <a:p>
                <a:pPr lvl="0" algn="ctr"/>
                <a:r>
                  <a:rPr lang="en-US" dirty="0">
                    <a:solidFill>
                      <a:sysClr val="windowText" lastClr="000000"/>
                    </a:solidFill>
                  </a:rPr>
                  <a:t>Managing Financial Affairs</a:t>
                </a:r>
              </a:p>
              <a:p>
                <a:pPr lvl="0" algn="ctr"/>
                <a:r>
                  <a:rPr lang="en-US" dirty="0">
                    <a:solidFill>
                      <a:sysClr val="windowText" lastClr="000000"/>
                    </a:solidFill>
                  </a:rPr>
                  <a:t>Other IADLs</a:t>
                </a:r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C2A84E86-A6BA-2643-95C6-D87D2B729A30}"/>
                  </a:ext>
                </a:extLst>
              </p:cNvPr>
              <p:cNvCxnSpPr>
                <a:cxnSpLocks/>
                <a:stCxn id="8" idx="2"/>
                <a:endCxn id="12" idx="1"/>
              </p:cNvCxnSpPr>
              <p:nvPr/>
            </p:nvCxnSpPr>
            <p:spPr>
              <a:xfrm>
                <a:off x="3040636" y="3841167"/>
                <a:ext cx="892536" cy="835143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ABE66EB1-BD6C-B44B-820A-CF3832028F23}"/>
                  </a:ext>
                </a:extLst>
              </p:cNvPr>
              <p:cNvCxnSpPr>
                <a:cxnSpLocks/>
                <a:stCxn id="10" idx="2"/>
                <a:endCxn id="12" idx="3"/>
              </p:cNvCxnSpPr>
              <p:nvPr/>
            </p:nvCxnSpPr>
            <p:spPr>
              <a:xfrm flipH="1">
                <a:off x="7177413" y="3841167"/>
                <a:ext cx="892459" cy="835143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5CB7C9AB-8D58-DC4F-AAEF-DBA88970A729}"/>
                  </a:ext>
                </a:extLst>
              </p:cNvPr>
              <p:cNvCxnSpPr>
                <a:cxnSpLocks/>
                <a:stCxn id="9" idx="2"/>
              </p:cNvCxnSpPr>
              <p:nvPr/>
            </p:nvCxnSpPr>
            <p:spPr>
              <a:xfrm>
                <a:off x="4614854" y="3180048"/>
                <a:ext cx="0" cy="535859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2DC4DA0F-F15A-BB4C-9291-8264372E75FC}"/>
                  </a:ext>
                </a:extLst>
              </p:cNvPr>
              <p:cNvCxnSpPr>
                <a:cxnSpLocks/>
                <a:stCxn id="11" idx="2"/>
              </p:cNvCxnSpPr>
              <p:nvPr/>
            </p:nvCxnSpPr>
            <p:spPr>
              <a:xfrm>
                <a:off x="6380377" y="3180048"/>
                <a:ext cx="0" cy="535859"/>
              </a:xfrm>
              <a:prstGeom prst="straightConnector1">
                <a:avLst/>
              </a:prstGeom>
              <a:ln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30991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2860</TotalTime>
  <Words>55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whitney mills</dc:creator>
  <cp:lastModifiedBy>whitney mills</cp:lastModifiedBy>
  <cp:revision>15</cp:revision>
  <dcterms:created xsi:type="dcterms:W3CDTF">2020-11-25T15:46:25Z</dcterms:created>
  <dcterms:modified xsi:type="dcterms:W3CDTF">2021-01-27T19:15:46Z</dcterms:modified>
</cp:coreProperties>
</file>